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7524750" cy="10512425"/>
  <p:notesSz cx="6808788" cy="9940925"/>
  <p:defaultTextStyle>
    <a:defPPr>
      <a:defRPr lang="ru-RU"/>
    </a:defPPr>
    <a:lvl1pPr marL="0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66640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33281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99919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66559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33200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99840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66480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33119" algn="l" defTabSz="9332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660" autoAdjust="0"/>
  </p:normalViewPr>
  <p:slideViewPr>
    <p:cSldViewPr>
      <p:cViewPr>
        <p:scale>
          <a:sx n="100" d="100"/>
          <a:sy n="100" d="100"/>
        </p:scale>
        <p:origin x="-324" y="648"/>
      </p:cViewPr>
      <p:guideLst>
        <p:guide orient="horz" pos="3311"/>
        <p:guide pos="23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E449D-C68A-45F5-B3C1-E9B9940DA0D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71688" y="746125"/>
            <a:ext cx="26654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DD3E5-D81D-4FBC-9D27-76BFE5B4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1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271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4542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1813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49084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6355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3626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0897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98168" algn="l" defTabSz="9745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8122" y="350415"/>
            <a:ext cx="7156037" cy="925093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74186" y="8206934"/>
            <a:ext cx="7178612" cy="2041139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9" y="2452898"/>
            <a:ext cx="6396037" cy="2728675"/>
          </a:xfrm>
        </p:spPr>
        <p:txBody>
          <a:bodyPr anchor="b">
            <a:normAutofit/>
          </a:bodyPr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716" y="5450891"/>
            <a:ext cx="5267326" cy="225822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FFFFFF"/>
                </a:solidFill>
              </a:defRPr>
            </a:lvl1pPr>
            <a:lvl2pPr marL="46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3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9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6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3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88122" y="350416"/>
            <a:ext cx="7156037" cy="218658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74186" y="1094765"/>
            <a:ext cx="7178612" cy="2041139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5446" y="2219294"/>
            <a:ext cx="1693069" cy="6878499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2219289"/>
            <a:ext cx="4953794" cy="6878503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88122" y="350417"/>
            <a:ext cx="7156037" cy="726058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976541" y="6443564"/>
            <a:ext cx="2367062" cy="109451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155483" y="6246891"/>
            <a:ext cx="4562674" cy="1303151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327809" y="6265705"/>
            <a:ext cx="4499691" cy="118686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616142" y="6245185"/>
            <a:ext cx="2722209" cy="99874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74186" y="6221243"/>
            <a:ext cx="7178612" cy="203852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0" y="3776319"/>
            <a:ext cx="6396037" cy="2336095"/>
          </a:xfrm>
        </p:spPr>
        <p:txBody>
          <a:bodyPr anchor="t">
            <a:normAutofit/>
          </a:bodyPr>
          <a:lstStyle>
            <a:lvl1pPr algn="ctr">
              <a:defRPr sz="45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229" y="2203424"/>
            <a:ext cx="5281261" cy="1440593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>
                <a:solidFill>
                  <a:srgbClr val="FFFFFF"/>
                </a:solidFill>
              </a:defRPr>
            </a:lvl1pPr>
            <a:lvl2pPr marL="4666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332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9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65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9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6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3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56831" y="4106856"/>
            <a:ext cx="3145345" cy="52842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22574" y="4106856"/>
            <a:ext cx="3145345" cy="52842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32" y="4105203"/>
            <a:ext cx="3145345" cy="98067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66640" indent="0">
              <a:buNone/>
              <a:defRPr sz="2100" b="1"/>
            </a:lvl2pPr>
            <a:lvl3pPr marL="933281" indent="0">
              <a:buNone/>
              <a:defRPr sz="1900" b="1"/>
            </a:lvl3pPr>
            <a:lvl4pPr marL="1399919" indent="0">
              <a:buNone/>
              <a:defRPr sz="1600" b="1"/>
            </a:lvl4pPr>
            <a:lvl5pPr marL="1866559" indent="0">
              <a:buNone/>
              <a:defRPr sz="1600" b="1"/>
            </a:lvl5pPr>
            <a:lvl6pPr marL="2333200" indent="0">
              <a:buNone/>
              <a:defRPr sz="1600" b="1"/>
            </a:lvl6pPr>
            <a:lvl7pPr marL="2799840" indent="0">
              <a:buNone/>
              <a:defRPr sz="1600" b="1"/>
            </a:lvl7pPr>
            <a:lvl8pPr marL="3266480" indent="0">
              <a:buNone/>
              <a:defRPr sz="1600" b="1"/>
            </a:lvl8pPr>
            <a:lvl9pPr marL="37331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393" y="5256215"/>
            <a:ext cx="3143586" cy="4134401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082" y="4105200"/>
            <a:ext cx="3145345" cy="98067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66640" indent="0">
              <a:buNone/>
              <a:defRPr sz="2100" b="1"/>
            </a:lvl2pPr>
            <a:lvl3pPr marL="933281" indent="0">
              <a:buNone/>
              <a:defRPr sz="1900" b="1"/>
            </a:lvl3pPr>
            <a:lvl4pPr marL="1399919" indent="0">
              <a:buNone/>
              <a:defRPr sz="1600" b="1"/>
            </a:lvl4pPr>
            <a:lvl5pPr marL="1866559" indent="0">
              <a:buNone/>
              <a:defRPr sz="1600" b="1"/>
            </a:lvl5pPr>
            <a:lvl6pPr marL="2333200" indent="0">
              <a:buNone/>
              <a:defRPr sz="1600" b="1"/>
            </a:lvl6pPr>
            <a:lvl7pPr marL="2799840" indent="0">
              <a:buNone/>
              <a:defRPr sz="1600" b="1"/>
            </a:lvl7pPr>
            <a:lvl8pPr marL="3266480" indent="0">
              <a:buNone/>
              <a:defRPr sz="1600" b="1"/>
            </a:lvl8pPr>
            <a:lvl9pPr marL="37331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2470" y="5256215"/>
            <a:ext cx="3145345" cy="4134401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88122" y="350416"/>
            <a:ext cx="7156037" cy="218658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74186" y="1094766"/>
            <a:ext cx="7178612" cy="203852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88122" y="350416"/>
            <a:ext cx="7156037" cy="218658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477" y="5489824"/>
            <a:ext cx="2759075" cy="2920119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13"/>
              </a:spcAft>
              <a:buNone/>
              <a:defRPr sz="1900">
                <a:solidFill>
                  <a:schemeClr val="tx2"/>
                </a:solidFill>
              </a:defRPr>
            </a:lvl1pPr>
            <a:lvl2pPr marL="466640" indent="0">
              <a:buNone/>
              <a:defRPr sz="1300"/>
            </a:lvl2pPr>
            <a:lvl3pPr marL="933281" indent="0">
              <a:buNone/>
              <a:defRPr sz="900"/>
            </a:lvl3pPr>
            <a:lvl4pPr marL="1399919" indent="0">
              <a:buNone/>
              <a:defRPr sz="800"/>
            </a:lvl4pPr>
            <a:lvl5pPr marL="1866559" indent="0">
              <a:buNone/>
              <a:defRPr sz="800"/>
            </a:lvl5pPr>
            <a:lvl6pPr marL="2333200" indent="0">
              <a:buNone/>
              <a:defRPr sz="800"/>
            </a:lvl6pPr>
            <a:lvl7pPr marL="2799840" indent="0">
              <a:buNone/>
              <a:defRPr sz="800"/>
            </a:lvl7pPr>
            <a:lvl8pPr marL="3266480" indent="0">
              <a:buNone/>
              <a:defRPr sz="800"/>
            </a:lvl8pPr>
            <a:lvl9pPr marL="373311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74186" y="1094765"/>
            <a:ext cx="7178612" cy="2041139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752477" y="3504146"/>
            <a:ext cx="2759075" cy="1920268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182" y="2803314"/>
            <a:ext cx="3212730" cy="5840236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1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9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88122" y="350415"/>
            <a:ext cx="7156037" cy="925093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74186" y="8206934"/>
            <a:ext cx="7178612" cy="2041139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026" y="519131"/>
            <a:ext cx="3137489" cy="3724774"/>
          </a:xfrm>
        </p:spPr>
        <p:txBody>
          <a:bodyPr anchor="b">
            <a:normAutofit/>
          </a:bodyPr>
          <a:lstStyle>
            <a:lvl1pPr algn="l">
              <a:defRPr sz="29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6236" y="4269865"/>
            <a:ext cx="3142279" cy="3711795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  <a:lvl2pPr marL="466640" indent="0">
              <a:buNone/>
              <a:defRPr sz="1300"/>
            </a:lvl2pPr>
            <a:lvl3pPr marL="933281" indent="0">
              <a:buNone/>
              <a:defRPr sz="900"/>
            </a:lvl3pPr>
            <a:lvl4pPr marL="1399919" indent="0">
              <a:buNone/>
              <a:defRPr sz="800"/>
            </a:lvl4pPr>
            <a:lvl5pPr marL="1866559" indent="0">
              <a:buNone/>
              <a:defRPr sz="800"/>
            </a:lvl5pPr>
            <a:lvl6pPr marL="2333200" indent="0">
              <a:buNone/>
              <a:defRPr sz="800"/>
            </a:lvl6pPr>
            <a:lvl7pPr marL="2799840" indent="0">
              <a:buNone/>
              <a:defRPr sz="800"/>
            </a:lvl7pPr>
            <a:lvl8pPr marL="3266480" indent="0">
              <a:buNone/>
              <a:defRPr sz="800"/>
            </a:lvl8pPr>
            <a:lvl9pPr marL="373311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9773" y="2102485"/>
            <a:ext cx="2934652" cy="4485302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300">
                <a:solidFill>
                  <a:schemeClr val="bg1"/>
                </a:solidFill>
              </a:defRPr>
            </a:lvl1pPr>
            <a:lvl2pPr marL="466640" indent="0">
              <a:buNone/>
              <a:defRPr sz="2900"/>
            </a:lvl2pPr>
            <a:lvl3pPr marL="933281" indent="0">
              <a:buNone/>
              <a:defRPr sz="2400"/>
            </a:lvl3pPr>
            <a:lvl4pPr marL="1399919" indent="0">
              <a:buNone/>
              <a:defRPr sz="2100"/>
            </a:lvl4pPr>
            <a:lvl5pPr marL="1866559" indent="0">
              <a:buNone/>
              <a:defRPr sz="2100"/>
            </a:lvl5pPr>
            <a:lvl6pPr marL="2333200" indent="0">
              <a:buNone/>
              <a:defRPr sz="2100"/>
            </a:lvl6pPr>
            <a:lvl7pPr marL="2799840" indent="0">
              <a:buNone/>
              <a:defRPr sz="2100"/>
            </a:lvl7pPr>
            <a:lvl8pPr marL="3266480" indent="0">
              <a:buNone/>
              <a:defRPr sz="2100"/>
            </a:lvl8pPr>
            <a:lvl9pPr marL="3733119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88122" y="350416"/>
            <a:ext cx="7156037" cy="378447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328" tIns="46664" rIns="93328" bIns="46664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74186" y="2574349"/>
            <a:ext cx="7178612" cy="203852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241" y="518616"/>
            <a:ext cx="6772275" cy="1920268"/>
          </a:xfrm>
          <a:prstGeom prst="rect">
            <a:avLst/>
          </a:prstGeom>
        </p:spPr>
        <p:txBody>
          <a:bodyPr vert="horz" lIns="93328" tIns="46664" rIns="93328" bIns="4666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49272" y="9580693"/>
            <a:ext cx="3116131" cy="559690"/>
          </a:xfrm>
          <a:prstGeom prst="rect">
            <a:avLst/>
          </a:prstGeom>
        </p:spPr>
        <p:txBody>
          <a:bodyPr vert="horz" lIns="93328" tIns="46664" rIns="93328" bIns="46664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CB1FAB3-95EA-4A83-9BC7-09B23D990990}" type="datetimeFigureOut">
              <a:rPr lang="ru-RU" smtClean="0"/>
              <a:pPr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350" y="9580693"/>
            <a:ext cx="3116131" cy="559690"/>
          </a:xfrm>
          <a:prstGeom prst="rect">
            <a:avLst/>
          </a:prstGeom>
        </p:spPr>
        <p:txBody>
          <a:bodyPr vert="horz" lIns="93328" tIns="46664" rIns="93328" bIns="46664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4334" y="9580692"/>
            <a:ext cx="956087" cy="559690"/>
          </a:xfrm>
          <a:prstGeom prst="rect">
            <a:avLst/>
          </a:prstGeom>
        </p:spPr>
        <p:txBody>
          <a:bodyPr vert="horz" lIns="93328" tIns="46664" rIns="93328" bIns="46664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9E16D4E3-2C88-47BA-9D0B-6E78DB35B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644" y="4101147"/>
            <a:ext cx="6096440" cy="5289469"/>
          </a:xfrm>
          <a:prstGeom prst="rect">
            <a:avLst/>
          </a:prstGeom>
        </p:spPr>
        <p:txBody>
          <a:bodyPr vert="horz" lIns="93328" tIns="46664" rIns="93328" bIns="466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33281" rtl="0" eaLnBrk="1" latinLnBrk="0" hangingPunct="1">
        <a:spcBef>
          <a:spcPct val="0"/>
        </a:spcBef>
        <a:buNone/>
        <a:defRPr sz="45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9983" indent="-279983" algn="l" defTabSz="933281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88161" indent="-279983" algn="l" defTabSz="933281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73330" indent="-233321" algn="l" defTabSz="933281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166599" indent="-233321" algn="l" defTabSz="933281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493247" indent="-233321" algn="l" defTabSz="933281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19895" indent="-233321" algn="l" defTabSz="933281" rtl="0" eaLnBrk="1" latinLnBrk="0" hangingPunct="1">
        <a:spcBef>
          <a:spcPts val="392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46542" indent="-233321" algn="l" defTabSz="933281" rtl="0" eaLnBrk="1" latinLnBrk="0" hangingPunct="1">
        <a:spcBef>
          <a:spcPts val="392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73192" indent="-233321" algn="l" defTabSz="933281" rtl="0" eaLnBrk="1" latinLnBrk="0" hangingPunct="1">
        <a:spcBef>
          <a:spcPts val="392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840" indent="-233321" algn="l" defTabSz="933281" rtl="0" eaLnBrk="1" latinLnBrk="0" hangingPunct="1">
        <a:spcBef>
          <a:spcPts val="392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640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3281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919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559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3200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840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6480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3119" algn="l" defTabSz="9332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fc-25.ru/" TargetMode="External"/><Relationship Id="rId5" Type="http://schemas.openxmlformats.org/officeDocument/2006/relationships/hyperlink" Target="http://soctrud.primorsky.ru/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351156" y="1001085"/>
            <a:ext cx="2868665" cy="1734847"/>
          </a:xfrm>
        </p:spPr>
        <p:txBody>
          <a:bodyPr>
            <a:noAutofit/>
          </a:bodyPr>
          <a:lstStyle/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в которых появился первенец  (родной либо усыновленный), рожденный начиная с 01.01.2018;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Назначается при доходе на одного члена семьи не более 19 675,5 рублей;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Выплачивается до достижения ребенком возраста 1,5 лет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714" y="359668"/>
            <a:ext cx="7128792" cy="288032"/>
          </a:xfrm>
        </p:spPr>
        <p:txBody>
          <a:bodyPr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СЕМЕЙ С ДЕТЬМИ В ПРИМОРСКОМ КРАЕ</a:t>
            </a:r>
            <a:endParaRPr lang="ru-RU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940" y="699743"/>
            <a:ext cx="6984776" cy="3013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выплата в связи с рождением (усыновлением) первого ребенка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Описание: C:\Users\malisheva_ls\Desktop\Foto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95" y="1137535"/>
            <a:ext cx="1769399" cy="145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4997420" y="1137534"/>
            <a:ext cx="2376263" cy="129614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выплаты           в 2019 году –                           13 689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173" y="2741488"/>
            <a:ext cx="6984776" cy="2824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выплата при рождении первого ребенка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1"/>
          <p:cNvSpPr txBox="1">
            <a:spLocks/>
          </p:cNvSpPr>
          <p:nvPr/>
        </p:nvSpPr>
        <p:spPr>
          <a:xfrm>
            <a:off x="2334417" y="3172805"/>
            <a:ext cx="2885406" cy="1602072"/>
          </a:xfrm>
          <a:prstGeom prst="rect">
            <a:avLst/>
          </a:prstGeom>
        </p:spPr>
        <p:txBody>
          <a:bodyPr vert="horz" lIns="93328" tIns="46664" rIns="93328" bIns="46664" rtlCol="0" anchor="t">
            <a:noAutofit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проживающие,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Приморского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края, в которых родился первый ребенок начиная с 01.01.2019;</a:t>
            </a:r>
          </a:p>
          <a:p>
            <a:pPr marL="171450" indent="-17145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Обратиться с заявлением на выплату необходимо в течении шести месяцев со дня рождения ребенка 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97420" y="3172805"/>
            <a:ext cx="2376263" cy="129614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выплаты           в 2019 году –                           27 378 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49322" y="5428840"/>
            <a:ext cx="1983349" cy="1584176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доплаты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 2019 году –                           22 622 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7895" y="4896172"/>
            <a:ext cx="6984776" cy="4167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Доплата к единовременной выплате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рождении первого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екст 1"/>
          <p:cNvSpPr txBox="1">
            <a:spLocks/>
          </p:cNvSpPr>
          <p:nvPr/>
        </p:nvSpPr>
        <p:spPr>
          <a:xfrm>
            <a:off x="2334417" y="5436274"/>
            <a:ext cx="3228158" cy="1704401"/>
          </a:xfrm>
          <a:prstGeom prst="rect">
            <a:avLst/>
          </a:prstGeom>
        </p:spPr>
        <p:txBody>
          <a:bodyPr vert="horz" lIns="93328" tIns="46664" rIns="93328" bIns="46664" rtlCol="0" anchor="t">
            <a:noAutofit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 проживающие,  на территории Приморского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края, при рождении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первого ребенка начиная с 01.01.2019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женщиной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от 18 до 25 лет;</a:t>
            </a:r>
          </a:p>
          <a:p>
            <a:pPr marL="171450" indent="-171450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Обратиться с заявлением на выплату необходимо в течении шести месяцев со дня рождения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</p:txBody>
      </p:sp>
      <p:sp>
        <p:nvSpPr>
          <p:cNvPr id="17" name="Текст 1"/>
          <p:cNvSpPr txBox="1">
            <a:spLocks/>
          </p:cNvSpPr>
          <p:nvPr/>
        </p:nvSpPr>
        <p:spPr>
          <a:xfrm>
            <a:off x="2609596" y="7560468"/>
            <a:ext cx="2952979" cy="2664296"/>
          </a:xfrm>
          <a:prstGeom prst="rect">
            <a:avLst/>
          </a:prstGeom>
        </p:spPr>
        <p:txBody>
          <a:bodyPr vert="horz" lIns="93328" tIns="46664" rIns="93328" bIns="46664" rtlCol="0" anchor="t">
            <a:normAutofit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постоянно проживающие на территории Приморского края и являющиеся гражданами                  Российской Федерации,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с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января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                  второй ребенок;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Обратиться за получением         сертификата на получение регионального материнского (семейного) капитала можно в любое время со дня рождения ребенка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948" y="7140675"/>
            <a:ext cx="6984776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материнский (семейный капитал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 рождении </a:t>
            </a:r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второго ребенка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219823" y="7776492"/>
            <a:ext cx="2223879" cy="1584176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выплаты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 2019 году –                           </a:t>
            </a:r>
            <a:r>
              <a:rPr lang="ru-RU" sz="1600" b="1" dirty="0">
                <a:solidFill>
                  <a:schemeClr val="tx1"/>
                </a:solidFill>
              </a:rPr>
              <a:t>135 907,8 рубля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9" y="7776492"/>
            <a:ext cx="214684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9" y="3182979"/>
            <a:ext cx="1863361" cy="142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71" y="5544243"/>
            <a:ext cx="1827389" cy="146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37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714" y="359668"/>
            <a:ext cx="7128792" cy="288032"/>
          </a:xfrm>
        </p:spPr>
        <p:txBody>
          <a:bodyPr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СЕМЕЙ С ДЕТЬМИ В ПРИМОРСКОМ КРАЕ</a:t>
            </a:r>
            <a:endParaRPr lang="ru-RU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173" y="647700"/>
            <a:ext cx="6984776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семьям, в случае рождения (усыновления) третьего или последующего ребенка ребенка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Рисунок 73" descr="sotspodderzh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37" y="1156509"/>
            <a:ext cx="1889552" cy="147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2391796" y="1156509"/>
            <a:ext cx="2882747" cy="1604888"/>
          </a:xfrm>
          <a:prstGeom prst="rect">
            <a:avLst/>
          </a:prstGeom>
        </p:spPr>
        <p:txBody>
          <a:bodyPr vert="horz" lIns="93328" tIns="46664" rIns="93328" bIns="46664" rtlCol="0" anchor="t">
            <a:normAutofit lnSpcReduction="10000"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в которых родился или усыновлен третий или последующий ребенок начиная с 01.01.2013;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Назначается при доходе на одного члена семьи не более 34 619,7 рублей;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Выплачивается до достижения ребенком возраста 3-х  лет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61438" y="1156509"/>
            <a:ext cx="2376263" cy="129614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выплаты           в 2019 году –                           13 860 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94545" y="3167980"/>
            <a:ext cx="2243156" cy="129614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Размер выплаты           в 2019 году –                           177 841 рубль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8986" y="2761397"/>
            <a:ext cx="6984776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материнский (семейный капитал)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6" y="3167980"/>
            <a:ext cx="198652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Текст 1"/>
          <p:cNvSpPr txBox="1">
            <a:spLocks/>
          </p:cNvSpPr>
          <p:nvPr/>
        </p:nvSpPr>
        <p:spPr>
          <a:xfrm>
            <a:off x="2455797" y="3167980"/>
            <a:ext cx="2818746" cy="1728192"/>
          </a:xfrm>
          <a:prstGeom prst="rect">
            <a:avLst/>
          </a:prstGeom>
        </p:spPr>
        <p:txBody>
          <a:bodyPr vert="horz" lIns="93328" tIns="46664" rIns="93328" bIns="46664" rtlCol="0" anchor="t">
            <a:normAutofit lnSpcReduction="10000"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имеют семьи, в которых родился или усыновлен третий или последующий ребенок начиная с 01.01.2013;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Обратиться с заявлением на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сертификата и распоряжением средств  возможно по истечении одного года со дня рождения ребенка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 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1"/>
          <p:cNvSpPr txBox="1">
            <a:spLocks/>
          </p:cNvSpPr>
          <p:nvPr/>
        </p:nvSpPr>
        <p:spPr>
          <a:xfrm>
            <a:off x="2602492" y="7560469"/>
            <a:ext cx="4693457" cy="1875982"/>
          </a:xfrm>
          <a:prstGeom prst="rect">
            <a:avLst/>
          </a:prstGeom>
        </p:spPr>
        <p:txBody>
          <a:bodyPr vert="horz" lIns="93328" tIns="46664" rIns="93328" bIns="46664" rtlCol="0" anchor="t">
            <a:noAutofit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имеют семьи,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которых с 1 января 2007 года родились одновременно трое и более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(с 01.01.2016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таким семьям социальная выплата предоставляется в случае нуждаемости в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жилье);</a:t>
            </a:r>
          </a:p>
          <a:p>
            <a:pPr marL="171450" indent="-171450" algn="just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 на получение имеют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семьи,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воспитываются пятеро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детей или трое и более детей, один из которых ребенок-инвалид,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семьи,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воспитывается ребенок-инвалид, члены которой реализовали свое право на обеспечение жильем в период с 01.01.2013 по 31.12.2018 в рамках реализации мероприятий по переселению граждан из аварийного жилищного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фонда, при условии нуждаемости в жилье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948" y="7056412"/>
            <a:ext cx="6984776" cy="4197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жильем семей, в которых родились одновременно трое и более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детей, многодетных семей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Рисунок 81" descr="3present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7" y="7560468"/>
            <a:ext cx="2071760" cy="15841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208910" y="9436451"/>
            <a:ext cx="7128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Получить подробную информацию о всех мерах социальной поддержки, предоставляемых семьям с детьми  можно: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indent="460414"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в отделах приема КГКУ «Центр социальной поддержки населения Приморского края»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информация о местах расположения и контактных телефонах размещена на сайте департамента в информационно - телекоммуникационной сети Интернет по адресу: 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5"/>
              </a:rPr>
              <a:t>http://soctrud.primorsky.ru/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460414" algn="just">
              <a:spcAft>
                <a:spcPts val="639"/>
              </a:spcAft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в многофункциональных центрах предоставления государственных и муниципальных услуг,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расположенных на территории Приморского края (адреса размещены на официальном сайте 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6"/>
              </a:rPr>
              <a:t>http://mfc-25.ru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9006" y="4896172"/>
            <a:ext cx="6984776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социальной поддержки многодетным семьям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2602492" y="5328220"/>
            <a:ext cx="4725232" cy="1728192"/>
          </a:xfrm>
          <a:prstGeom prst="rect">
            <a:avLst/>
          </a:prstGeom>
        </p:spPr>
        <p:txBody>
          <a:bodyPr vert="horz" lIns="93328" tIns="46664" rIns="93328" bIns="46664" rtlCol="0" anchor="t">
            <a:normAutofit lnSpcReduction="10000"/>
          </a:bodyPr>
          <a:lstStyle>
            <a:lvl1pPr marL="0" indent="0" algn="l" defTabSz="933281" rtl="0" eaLnBrk="1" latinLnBrk="0" hangingPunct="1"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640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33281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991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66559" indent="0" algn="l" defTabSz="933281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33320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9984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66480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733119" indent="0" algn="l" defTabSz="933281" rtl="0" eaLnBrk="1" latinLnBrk="0" hangingPunct="1">
              <a:spcBef>
                <a:spcPts val="392"/>
              </a:spcBef>
              <a:buClr>
                <a:schemeClr val="accent1"/>
              </a:buClr>
              <a:buFont typeface="Symbol" pitchFamily="18" charset="2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получение компенсационных выплат (на оплату ЖКУ, проезд к месту учебы, приобретение лекарств, школьно-письменных принадлежностей, школьной и спортивной формы, посещение музеев, кинотеатров, цирков, океанариумов, зоопарков, парков культуры и отдыха, а также выставок и экспозиций) имеют семьи, в которых доход ниже двукратной величины прожиточного минимума;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социальная выплата на приобретение автомобиля многодетным семьям, воспитывающим 6 и более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malisheva_ls\Documents\1. Документы 2014-2018\ИНФОРМАЦИИ, служебки, совещания\СТЕНД на 1-ой Морской и Пушкинской\СТЕНД на Пушкинской\29-1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3" y="5282045"/>
            <a:ext cx="2072404" cy="17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75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CBECB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516</Words>
  <Application>Microsoft Office PowerPoint</Application>
  <PresentationFormat>Произвольный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ПОДДЕРЖКА СЕМЕЙ С ДЕТЬМИ В ПРИМОРСКОМ КРАЕ</vt:lpstr>
      <vt:lpstr>ПОДДЕРЖКА СЕМЕЙ С ДЕТЬМИ В ПРИМОРСКОМ КРАЕ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Почетное звание «Ветеран труда Приморского края»</dc:title>
  <dc:creator>Цымбалюк Елена Вячеславовна</dc:creator>
  <cp:lastModifiedBy>Малышева Лилия Сергеевна</cp:lastModifiedBy>
  <cp:revision>78</cp:revision>
  <cp:lastPrinted>2019-08-08T23:43:28Z</cp:lastPrinted>
  <dcterms:created xsi:type="dcterms:W3CDTF">2013-08-05T06:05:09Z</dcterms:created>
  <dcterms:modified xsi:type="dcterms:W3CDTF">2019-08-08T23:46:55Z</dcterms:modified>
</cp:coreProperties>
</file>